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69" r:id="rId4"/>
    <p:sldId id="268" r:id="rId5"/>
    <p:sldId id="267" r:id="rId6"/>
    <p:sldId id="256" r:id="rId7"/>
    <p:sldId id="257" r:id="rId8"/>
    <p:sldId id="259" r:id="rId9"/>
    <p:sldId id="260" r:id="rId10"/>
    <p:sldId id="261" r:id="rId11"/>
    <p:sldId id="262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912" y="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8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4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16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5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1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0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7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AE5AF-3C57-D744-83E1-058EF79171C0}" type="datetimeFigureOut">
              <a:rPr lang="en-US" smtClean="0"/>
              <a:t>3/7/11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A5FC-3E60-0E48-9B1D-8FD8EF89D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5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0"/>
            <a:ext cx="8524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772" tIns="60886" rIns="121772" bIns="6088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Condensed" pitchFamily="29" charset="0"/>
                <a:ea typeface="+mj-ea"/>
                <a:cs typeface="+mj-cs"/>
              </a:rPr>
              <a:t>Spaceward Bound 2011</a:t>
            </a:r>
            <a:br>
              <a:rPr kumimoji="0" lang="en-US" sz="7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Condensed" pitchFamily="29" charset="0"/>
                <a:ea typeface="+mj-ea"/>
                <a:cs typeface="+mj-cs"/>
              </a:rPr>
            </a:b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29" charset="0"/>
                <a:ea typeface="+mj-ea"/>
                <a:cs typeface="+mj-cs"/>
              </a:rPr>
              <a:t/>
            </a:r>
            <a:b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apyrus" pitchFamily="29" charset="0"/>
                <a:ea typeface="+mj-ea"/>
                <a:cs typeface="+mj-cs"/>
              </a:rPr>
            </a:b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apyrus" pitchFamily="29" charset="0"/>
                <a:ea typeface="+mj-ea"/>
                <a:cs typeface="+mj-cs"/>
              </a:rPr>
              <a:t>Mojave National Preserve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apyrus" pitchFamily="29" charset="0"/>
                <a:ea typeface="+mj-ea"/>
                <a:cs typeface="+mj-cs"/>
              </a:rPr>
              <a:t/>
            </a:r>
            <a:b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apyrus" pitchFamily="29" charset="0"/>
                <a:ea typeface="+mj-ea"/>
                <a:cs typeface="+mj-cs"/>
              </a:rPr>
            </a:b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04000"/>
                </a:solidFill>
                <a:effectLst/>
                <a:uLnTx/>
                <a:uFillTx/>
                <a:latin typeface="Papyrus" pitchFamily="29" charset="0"/>
                <a:ea typeface="+mj-ea"/>
                <a:cs typeface="+mj-cs"/>
              </a:rPr>
              <a:t/>
            </a:r>
            <a:b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804000"/>
                </a:solidFill>
                <a:effectLst/>
                <a:uLnTx/>
                <a:uFillTx/>
                <a:latin typeface="Papyrus" pitchFamily="29" charset="0"/>
                <a:ea typeface="+mj-ea"/>
                <a:cs typeface="+mj-cs"/>
              </a:rPr>
            </a:br>
            <a:r>
              <a:rPr lang="en-US" sz="3600" b="1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Papyrus" pitchFamily="29" charset="0"/>
                <a:ea typeface="+mj-ea"/>
                <a:cs typeface="+mj-cs"/>
              </a:rPr>
              <a:t>March 20-25</a:t>
            </a:r>
            <a:endParaRPr kumimoji="0" lang="en-US" sz="59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519" y="3600084"/>
            <a:ext cx="3953329" cy="29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48" y="1179027"/>
            <a:ext cx="1344391" cy="13443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5505" y="987989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Scotch on the Rocks</a:t>
            </a:r>
          </a:p>
          <a:p>
            <a:endParaRPr lang="en-US" dirty="0"/>
          </a:p>
          <a:p>
            <a:r>
              <a:rPr lang="en-US" dirty="0"/>
              <a:t>As I am Scottish, and I will be talking about growth of extremophiles on</a:t>
            </a:r>
          </a:p>
          <a:p>
            <a:r>
              <a:rPr lang="en-US" dirty="0"/>
              <a:t>rocks.  If you want a more serious sounding title let me know. :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91532" y="48594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microbial mathematics, it is technically called cellular automata.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4142" y="31545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 am planning on doing mud batteries and CA extremophile imaging.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9283" y="394197"/>
            <a:ext cx="237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Keith Schubert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8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95" y="676900"/>
            <a:ext cx="3492500" cy="2324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7065" y="327614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 can discuss </a:t>
            </a:r>
            <a:r>
              <a:rPr lang="en-US" dirty="0" err="1"/>
              <a:t>endolith</a:t>
            </a:r>
            <a:r>
              <a:rPr lang="en-US" dirty="0"/>
              <a:t>, </a:t>
            </a:r>
            <a:r>
              <a:rPr lang="en-US" dirty="0" err="1"/>
              <a:t>hypolith</a:t>
            </a:r>
            <a:r>
              <a:rPr lang="en-US" dirty="0"/>
              <a:t>, and soil crusts.  No students or assistants.</a:t>
            </a:r>
          </a:p>
          <a:p>
            <a:endParaRPr lang="en-US" dirty="0" smtClean="0"/>
          </a:p>
          <a:p>
            <a:r>
              <a:rPr lang="en-US" dirty="0" smtClean="0"/>
              <a:t>One </a:t>
            </a:r>
            <a:r>
              <a:rPr lang="en-US" dirty="0"/>
              <a:t>possibility is to go out in the morning, use my penetrometer, collect samples.  In the afternoon, we work in the lab.  I will bring a PAM </a:t>
            </a:r>
            <a:r>
              <a:rPr lang="en-US" dirty="0" err="1"/>
              <a:t>flourometer</a:t>
            </a:r>
            <a:r>
              <a:rPr lang="en-US" dirty="0"/>
              <a:t>.  It would be good to have access to their compound light microscope (not dissecting microscope).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6773" y="705651"/>
            <a:ext cx="1718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Henry Sun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2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133" y="1180233"/>
            <a:ext cx="1981200" cy="264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2895" y="1854141"/>
            <a:ext cx="3793342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activity would be a lecture on "Water worlds in the outer </a:t>
            </a:r>
          </a:p>
          <a:p>
            <a:r>
              <a:rPr lang="en-US" dirty="0"/>
              <a:t>Solar System", based on recent results from Cassini and other </a:t>
            </a:r>
          </a:p>
          <a:p>
            <a:r>
              <a:rPr lang="en-US" dirty="0"/>
              <a:t>missions on liquid water and  methane and life-sustaining </a:t>
            </a:r>
          </a:p>
          <a:p>
            <a:r>
              <a:rPr lang="en-US" dirty="0"/>
              <a:t>habitats, with a naked eye (or binoculars) "star party" at night </a:t>
            </a:r>
          </a:p>
          <a:p>
            <a:r>
              <a:rPr lang="en-US" dirty="0"/>
              <a:t>to identify some of the relevant planets.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8255" y="657013"/>
            <a:ext cx="233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Bonnie </a:t>
            </a:r>
            <a:r>
              <a:rPr lang="en-US" sz="2800" b="1" dirty="0" err="1" smtClean="0">
                <a:solidFill>
                  <a:srgbClr val="FFFF00"/>
                </a:solidFill>
              </a:rPr>
              <a:t>Buratti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2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632" y="303704"/>
            <a:ext cx="2768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Details and Goals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0755" y="1511012"/>
            <a:ext cx="7819612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smtClean="0"/>
              <a:t> </a:t>
            </a:r>
            <a:r>
              <a:rPr lang="en-US" sz="1600" u="sng" dirty="0" smtClean="0"/>
              <a:t>Headquarters</a:t>
            </a:r>
            <a:r>
              <a:rPr lang="en-US" sz="1600" dirty="0" smtClean="0"/>
              <a:t>:  CSU Desert Studies Center in </a:t>
            </a:r>
            <a:r>
              <a:rPr lang="en-US" sz="1600" dirty="0" err="1" smtClean="0"/>
              <a:t>Zyzzx</a:t>
            </a:r>
            <a:r>
              <a:rPr lang="en-US" sz="1600" dirty="0" smtClean="0"/>
              <a:t>, CA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smtClean="0"/>
              <a:t> </a:t>
            </a:r>
            <a:r>
              <a:rPr lang="en-US" sz="1600" u="sng" dirty="0" smtClean="0"/>
              <a:t>Funding</a:t>
            </a:r>
            <a:r>
              <a:rPr lang="en-US" sz="1600" dirty="0" smtClean="0"/>
              <a:t>:  CSU MSTI program, NASA Ames (the Vans!)</a:t>
            </a:r>
            <a:endParaRPr lang="en-US" sz="1600" dirty="0"/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600" dirty="0" smtClean="0"/>
              <a:t>  ~ 5 days days in the desert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600" dirty="0" smtClean="0"/>
              <a:t>  doing science…</a:t>
            </a:r>
            <a:r>
              <a:rPr lang="en-US" sz="1600" i="1" dirty="0" smtClean="0"/>
              <a:t>astrobiology, microbiology, chemistry, math, engineering, and…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 learning science…</a:t>
            </a:r>
            <a:r>
              <a:rPr lang="en-US" sz="1600" i="1" dirty="0" smtClean="0"/>
              <a:t>undergraduates, teachers, scientists 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 teaching science…</a:t>
            </a:r>
            <a:r>
              <a:rPr lang="en-US" sz="1600" i="1" dirty="0" smtClean="0"/>
              <a:t>training</a:t>
            </a:r>
            <a:r>
              <a:rPr lang="en-US" sz="1600" i="1" dirty="0"/>
              <a:t> </a:t>
            </a:r>
            <a:r>
              <a:rPr lang="en-US" sz="1600" i="1" dirty="0" smtClean="0"/>
              <a:t>and</a:t>
            </a:r>
            <a:r>
              <a:rPr lang="en-US" sz="1600" i="1" dirty="0" smtClean="0"/>
              <a:t> retaining today</a:t>
            </a:r>
            <a:r>
              <a:rPr lang="en-US" sz="1600" i="1" dirty="0" smtClean="0"/>
              <a:t>’s teachers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600" i="1" dirty="0"/>
              <a:t> </a:t>
            </a:r>
            <a:r>
              <a:rPr lang="en-US" sz="1600" i="1" dirty="0" smtClean="0"/>
              <a:t> </a:t>
            </a:r>
            <a:r>
              <a:rPr lang="en-US" sz="1600" u="sng" dirty="0" smtClean="0"/>
              <a:t>Goals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FFFF00"/>
                </a:solidFill>
              </a:rPr>
              <a:t>to develop a Lesson Plan/Activity based upon Spaceward Bound</a:t>
            </a: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 sz="1600" i="1" dirty="0"/>
              <a:t> </a:t>
            </a:r>
            <a:r>
              <a:rPr lang="en-US" sz="1600" i="1" dirty="0" smtClean="0"/>
              <a:t> </a:t>
            </a:r>
            <a:r>
              <a:rPr lang="en-US" sz="1600" dirty="0" smtClean="0"/>
              <a:t>standards-based, 5E model, NASA-centric…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05632" y="978046"/>
            <a:ext cx="834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FF00"/>
                </a:solidFill>
              </a:rPr>
              <a:t>Microbial Life in the Desert and its implications for Astrobiology</a:t>
            </a:r>
            <a:endParaRPr lang="en-US" sz="2400" b="1" dirty="0">
              <a:solidFill>
                <a:srgbClr val="80FF0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7" y="5255930"/>
            <a:ext cx="1791445" cy="12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554" y="5142005"/>
            <a:ext cx="1426953" cy="1426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071" y="5173104"/>
            <a:ext cx="1869662" cy="14022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63" y="5083215"/>
            <a:ext cx="1534783" cy="14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45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015" y="374254"/>
            <a:ext cx="230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The Basic Plan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3728" y="1075945"/>
            <a:ext cx="7276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Headquarters:  CSU Desert Studies Center in </a:t>
            </a:r>
            <a:r>
              <a:rPr lang="en-US" sz="2000" dirty="0" err="1" smtClean="0"/>
              <a:t>Zyzzx</a:t>
            </a:r>
            <a:r>
              <a:rPr lang="en-US" sz="2000" dirty="0" smtClean="0"/>
              <a:t>, CA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Research Field:  Mojave National Preserve, Death Valley, and more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9005" y="2076550"/>
            <a:ext cx="614783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wake up around 7am…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have breakfast at HQ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have planning discussions to organize the days activities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break up into groups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grab prepared lunch-in-a-bag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visit differing sites during the day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conduct research during the day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return to HQ for dinner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participate in seminar-style research discussions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participate in discussions regarding teaching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prepare for next day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log entries into </a:t>
            </a:r>
            <a:r>
              <a:rPr lang="en-US" sz="2000" dirty="0" smtClean="0"/>
              <a:t>journal, </a:t>
            </a:r>
            <a:r>
              <a:rPr lang="en-US" sz="2000" dirty="0" err="1" smtClean="0"/>
              <a:t>Ning</a:t>
            </a:r>
            <a:r>
              <a:rPr lang="en-US" sz="2000" dirty="0" smtClean="0"/>
              <a:t>…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2584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7647" y="246922"/>
            <a:ext cx="4785865" cy="633769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WB2011Agenda.pdf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2" y="0"/>
            <a:ext cx="5373805" cy="6954335"/>
          </a:xfrm>
          <a:prstGeom prst="rect">
            <a:avLst/>
          </a:prstGeom>
          <a:ln>
            <a:noFill/>
          </a:ln>
        </p:spPr>
      </p:pic>
      <p:sp>
        <p:nvSpPr>
          <p:cNvPr id="5" name="Left Arrow 4"/>
          <p:cNvSpPr/>
          <p:nvPr/>
        </p:nvSpPr>
        <p:spPr>
          <a:xfrm>
            <a:off x="6279237" y="1316924"/>
            <a:ext cx="1493378" cy="69373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279237" y="3197787"/>
            <a:ext cx="1493378" cy="69373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6279237" y="5373064"/>
            <a:ext cx="1493378" cy="69373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6279237" y="516905"/>
            <a:ext cx="1493378" cy="693737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0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917" y="1128189"/>
            <a:ext cx="838369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Mojave </a:t>
            </a:r>
            <a:r>
              <a:rPr lang="en-US" dirty="0" smtClean="0">
                <a:solidFill>
                  <a:srgbClr val="FFFF00"/>
                </a:solidFill>
              </a:rPr>
              <a:t>National Park, Death Valley, </a:t>
            </a:r>
            <a:r>
              <a:rPr lang="en-US" dirty="0" err="1" smtClean="0">
                <a:solidFill>
                  <a:srgbClr val="FFFF00"/>
                </a:solidFill>
              </a:rPr>
              <a:t>Stromatolites</a:t>
            </a:r>
            <a:r>
              <a:rPr lang="en-US" dirty="0" smtClean="0"/>
              <a:t>, sampling of differing soils to measure impacts of environmental conditions and water content on microbial survival.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Soil </a:t>
            </a:r>
            <a:r>
              <a:rPr lang="en-US" dirty="0">
                <a:solidFill>
                  <a:srgbClr val="FFFF00"/>
                </a:solidFill>
              </a:rPr>
              <a:t>microbiology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 smtClean="0"/>
              <a:t>do soil microorganisms possess similarities to those isolated in spacecraft assembly rooms.  how is the presence of these microorganisms confirmed?  what types of microorganisms exist in the soil?</a:t>
            </a:r>
            <a:endParaRPr lang="en-US" dirty="0" smtClean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Biological Soil Crusts</a:t>
            </a:r>
            <a:r>
              <a:rPr lang="en-US" dirty="0" smtClean="0"/>
              <a:t>; do these structures grow in predictable patterns? </a:t>
            </a:r>
            <a:r>
              <a:rPr lang="en-US" dirty="0" smtClean="0"/>
              <a:t>Are these structures analogs for Life on Mars or Europa?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Bio-Batteries</a:t>
            </a:r>
            <a:r>
              <a:rPr lang="en-US" dirty="0" smtClean="0"/>
              <a:t>; microorganisms from the mud of Soda Lake will used to make a battery.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Rovers &amp; Robots</a:t>
            </a:r>
            <a:r>
              <a:rPr lang="en-US" dirty="0" smtClean="0"/>
              <a:t>; </a:t>
            </a:r>
            <a:r>
              <a:rPr lang="en-US" dirty="0" smtClean="0"/>
              <a:t>can these devices traverse over the desert landscape?  can images of the traversed land be captured and saved? 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Balloons</a:t>
            </a:r>
            <a:r>
              <a:rPr lang="en-US" dirty="0" smtClean="0"/>
              <a:t>; </a:t>
            </a:r>
            <a:r>
              <a:rPr lang="en-US" dirty="0" smtClean="0"/>
              <a:t>can underground caves be detected by thermal imaging from balloo</a:t>
            </a:r>
            <a:r>
              <a:rPr lang="en-US" dirty="0" smtClean="0"/>
              <a:t>ns?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86186" y="327221"/>
            <a:ext cx="453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Research/Discussion </a:t>
            </a:r>
            <a:r>
              <a:rPr lang="en-US" sz="2800" b="1" dirty="0" smtClean="0">
                <a:solidFill>
                  <a:srgbClr val="FFFF00"/>
                </a:solidFill>
              </a:rPr>
              <a:t>Projects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5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54" y="960581"/>
            <a:ext cx="1210093" cy="16638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8772" y="2259952"/>
            <a:ext cx="60174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 am a 2010 Churchill Fellow and I have made improving the learning culture of science education in Australia my project. I am spending 7 weeks in the US collecting resources, ideas and inspiration to bring back to Australia and share with my teaching peers.  Over the past 18 months I have disseminated the Spaceward Bound program through workshops and presentations at national and international conferences and now it is part of our national Teacher Earth Sciences Education Program (TESEP).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0984" y="698971"/>
            <a:ext cx="2532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Nicolette Hilton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8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36" y="787400"/>
            <a:ext cx="1320800" cy="132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0782" y="213726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On </a:t>
            </a:r>
            <a:r>
              <a:rPr lang="en-US" b="1" dirty="0"/>
              <a:t>field Instrumentation pipeline for bio-burden detection, DNA extraction and estimation</a:t>
            </a:r>
            <a:r>
              <a:rPr lang="en-US" dirty="0"/>
              <a:t>. </a:t>
            </a:r>
          </a:p>
          <a:p>
            <a:r>
              <a:rPr lang="en-US" dirty="0"/>
              <a:t> </a:t>
            </a:r>
            <a:endParaRPr lang="en-US" dirty="0" smtClean="0"/>
          </a:p>
          <a:p>
            <a:endParaRPr lang="en-US" b="1" i="1" dirty="0"/>
          </a:p>
          <a:p>
            <a:r>
              <a:rPr lang="en-US" b="1" i="1" dirty="0" smtClean="0"/>
              <a:t>Bacillus </a:t>
            </a:r>
            <a:r>
              <a:rPr lang="en-US" b="1" i="1" dirty="0" err="1"/>
              <a:t>pumilus</a:t>
            </a:r>
            <a:r>
              <a:rPr lang="en-US" b="1" dirty="0"/>
              <a:t> spores hitchhiking to International Space Station – Survivability after exposure to space and simulated Martian conditions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0984" y="698971"/>
            <a:ext cx="3401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Parag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Vaishampayam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7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47" y="811579"/>
            <a:ext cx="2667000" cy="177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2896" y="2170253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We plan to go back to </a:t>
            </a:r>
            <a:r>
              <a:rPr lang="en-US" dirty="0" err="1"/>
              <a:t>Cima</a:t>
            </a:r>
            <a:r>
              <a:rPr lang="en-US" dirty="0"/>
              <a:t> lava tubes and conduct around the clock 24 hours </a:t>
            </a:r>
            <a:r>
              <a:rPr lang="en-US" dirty="0" err="1"/>
              <a:t>thermographic</a:t>
            </a:r>
            <a:r>
              <a:rPr lang="en-US" dirty="0"/>
              <a:t> shots every 10 minutes from 150 m from the entrance of the main tube to the caldera. With the previous four years of </a:t>
            </a:r>
            <a:r>
              <a:rPr lang="en-US" dirty="0" err="1"/>
              <a:t>thermographic</a:t>
            </a:r>
            <a:r>
              <a:rPr lang="en-US" dirty="0"/>
              <a:t> images from 100 m, and last year from 150 m we plan to finish a paper on the best times over a 24 hour period for </a:t>
            </a:r>
            <a:r>
              <a:rPr lang="en-US" dirty="0" err="1"/>
              <a:t>thermographic</a:t>
            </a:r>
            <a:r>
              <a:rPr lang="en-US" dirty="0"/>
              <a:t> images to be taken of lava tubes.</a:t>
            </a:r>
          </a:p>
          <a:p>
            <a:endParaRPr lang="en-US" dirty="0"/>
          </a:p>
          <a:p>
            <a:r>
              <a:rPr lang="en-US" dirty="0"/>
              <a:t>We would welcome any teachers or students to assist us again this year,.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2247" y="698971"/>
            <a:ext cx="2342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Jim Thompson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6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62" y="430025"/>
            <a:ext cx="3568700" cy="2273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1650" y="2838993"/>
            <a:ext cx="82264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At this stage, we are working on a high fidelity analog site (of MSL 11 landing), the </a:t>
            </a:r>
            <a:r>
              <a:rPr lang="en-US" dirty="0" err="1"/>
              <a:t>Ubeheve</a:t>
            </a:r>
            <a:r>
              <a:rPr lang="en-US" dirty="0"/>
              <a:t> Volcanic Field (a caldera field).</a:t>
            </a:r>
          </a:p>
          <a:p>
            <a:r>
              <a:rPr lang="en-US" dirty="0"/>
              <a:t>We are focused on clay minerals and sedimentary environments, the clay cycle in connection with habitability aspects. Specifically, we want to understand of role of (liquid) water/climate, and time scales involved in weathering processes and conducive to life (as we know it). We have sensors there for monitoring soil moisture and a rain gauge to monitor rainfall and measure sedimentation rate of clay rich materials in </a:t>
            </a:r>
            <a:r>
              <a:rPr lang="en-US" dirty="0" err="1"/>
              <a:t>intracrater</a:t>
            </a:r>
            <a:r>
              <a:rPr lang="en-US" dirty="0"/>
              <a:t> fills.</a:t>
            </a:r>
          </a:p>
          <a:p>
            <a:endParaRPr lang="en-US" dirty="0"/>
          </a:p>
          <a:p>
            <a:r>
              <a:rPr lang="en-US" dirty="0"/>
              <a:t>My area of expertise is interdisciplinary (environmental sciences, sedimentology and in connection with first order microbiological aspects e.g., looking at the habitability potential of geological environments with living biomass assay.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963" y="470534"/>
            <a:ext cx="318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Rosalba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Bornaccorsi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5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698</Words>
  <Application>Microsoft Macintosh PowerPoint</Application>
  <PresentationFormat>On-screen Show (4:3)</PresentationFormat>
  <Paragraphs>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 Poly Pomona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Rakesh  Mogul</dc:creator>
  <cp:lastModifiedBy>Rakesh  Mogul</cp:lastModifiedBy>
  <cp:revision>18</cp:revision>
  <dcterms:created xsi:type="dcterms:W3CDTF">2011-03-08T06:51:20Z</dcterms:created>
  <dcterms:modified xsi:type="dcterms:W3CDTF">2011-03-08T19:05:05Z</dcterms:modified>
</cp:coreProperties>
</file>